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2"/>
  </p:notesMasterIdLst>
  <p:sldIdLst>
    <p:sldId id="311" r:id="rId2"/>
    <p:sldId id="323" r:id="rId3"/>
    <p:sldId id="302" r:id="rId4"/>
    <p:sldId id="318" r:id="rId5"/>
    <p:sldId id="319" r:id="rId6"/>
    <p:sldId id="303" r:id="rId7"/>
    <p:sldId id="304" r:id="rId8"/>
    <p:sldId id="296" r:id="rId9"/>
    <p:sldId id="309" r:id="rId10"/>
    <p:sldId id="326" r:id="rId11"/>
    <p:sldId id="295" r:id="rId12"/>
    <p:sldId id="325" r:id="rId13"/>
    <p:sldId id="297" r:id="rId14"/>
    <p:sldId id="289" r:id="rId15"/>
    <p:sldId id="299" r:id="rId16"/>
    <p:sldId id="324" r:id="rId17"/>
    <p:sldId id="327" r:id="rId18"/>
    <p:sldId id="320" r:id="rId19"/>
    <p:sldId id="329" r:id="rId20"/>
    <p:sldId id="307" r:id="rId21"/>
    <p:sldId id="300" r:id="rId22"/>
    <p:sldId id="331" r:id="rId23"/>
    <p:sldId id="310" r:id="rId24"/>
    <p:sldId id="321" r:id="rId25"/>
    <p:sldId id="313" r:id="rId26"/>
    <p:sldId id="322" r:id="rId27"/>
    <p:sldId id="316" r:id="rId28"/>
    <p:sldId id="330" r:id="rId29"/>
    <p:sldId id="312" r:id="rId30"/>
    <p:sldId id="317" r:id="rId31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CC0099"/>
    <a:srgbClr val="FF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83096" autoAdjust="0"/>
  </p:normalViewPr>
  <p:slideViewPr>
    <p:cSldViewPr>
      <p:cViewPr varScale="1">
        <p:scale>
          <a:sx n="47" d="100"/>
          <a:sy n="47" d="100"/>
        </p:scale>
        <p:origin x="174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9/27/2021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Optimization problem: find the best arrangement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  <a:blipFill>
                <a:blip r:embed="rId3"/>
                <a:stretch>
                  <a:fillRect l="-773"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/>
              <p:nvPr/>
            </p:nvSpPr>
            <p:spPr>
              <a:xfrm>
                <a:off x="2057400" y="2347436"/>
                <a:ext cx="401545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conflicts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has one queen per column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347436"/>
                <a:ext cx="4015458" cy="1477328"/>
              </a:xfrm>
              <a:prstGeom prst="rect">
                <a:avLst/>
              </a:prstGeom>
              <a:blipFill>
                <a:blip r:embed="rId5"/>
                <a:stretch>
                  <a:fillRect l="-4711" r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8F5F962-B611-4D06-9D14-410A002A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909340" y="3086099"/>
            <a:ext cx="1708563" cy="838201"/>
          </a:xfrm>
          <a:prstGeom prst="wedgeRoundRectCallout">
            <a:avLst>
              <a:gd name="adj1" fmla="val -94517"/>
              <a:gd name="adj2" fmla="val -3003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makes the problem easier.</a:t>
            </a:r>
          </a:p>
        </p:txBody>
      </p: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12730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/>
              <a:t>Goal:</a:t>
            </a:r>
            <a:r>
              <a:rPr lang="en-US" sz="2400" dirty="0"/>
              <a:t> Find the shortest tour connecting n cities</a:t>
            </a:r>
          </a:p>
          <a:p>
            <a:r>
              <a:rPr lang="en-US" sz="2400" b="1" dirty="0"/>
              <a:t>State space: </a:t>
            </a:r>
            <a:r>
              <a:rPr lang="en-US" sz="2400" dirty="0"/>
              <a:t>all possible tours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length of tour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What’s a possible local improvement strategy?</a:t>
            </a:r>
          </a:p>
          <a:p>
            <a:pPr lvl="1"/>
            <a:r>
              <a:rPr lang="en-US" sz="2000" dirty="0"/>
              <a:t>Start with any complete tour, perform pairwise exchanges.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4419600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37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6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6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6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05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53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10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2200" y="3974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25845" y="39624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D4CCF0-1AEB-4780-8FFD-20A9E74D5DA6}"/>
              </a:ext>
            </a:extLst>
          </p:cNvPr>
          <p:cNvSpPr txBox="1"/>
          <p:nvPr/>
        </p:nvSpPr>
        <p:spPr>
          <a:xfrm>
            <a:off x="553453" y="3930597"/>
            <a:ext cx="14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Permutation: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Traveling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Optimization problem: Find the best tour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BB44F2-515B-48ED-A8B3-4780E21C753B}"/>
                  </a:ext>
                </a:extLst>
              </p:cNvPr>
              <p:cNvSpPr txBox="1"/>
              <p:nvPr/>
            </p:nvSpPr>
            <p:spPr>
              <a:xfrm>
                <a:off x="2835279" y="2430322"/>
                <a:ext cx="3542380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tourLength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is a valid permutation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BB44F2-515B-48ED-A8B3-4780E21C7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279" y="2430322"/>
                <a:ext cx="3542380" cy="1477328"/>
              </a:xfrm>
              <a:prstGeom prst="rect">
                <a:avLst/>
              </a:prstGeom>
              <a:blipFill>
                <a:blip r:embed="rId3"/>
                <a:stretch>
                  <a:fillRect l="-5164" r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39C51B5D-5BA8-4B9E-8D90-38EBAC5E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4419600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4DEE38-CB49-4986-9BD3-6013D5136290}"/>
              </a:ext>
            </a:extLst>
          </p:cNvPr>
          <p:cNvSpPr txBox="1"/>
          <p:nvPr/>
        </p:nvSpPr>
        <p:spPr>
          <a:xfrm>
            <a:off x="1337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E2784-CF33-4E60-8D5C-BD4BC593629E}"/>
              </a:ext>
            </a:extLst>
          </p:cNvPr>
          <p:cNvSpPr txBox="1"/>
          <p:nvPr/>
        </p:nvSpPr>
        <p:spPr>
          <a:xfrm>
            <a:off x="3776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864F8-EB55-484E-A904-8C30CB6B12B1}"/>
              </a:ext>
            </a:extLst>
          </p:cNvPr>
          <p:cNvSpPr txBox="1"/>
          <p:nvPr/>
        </p:nvSpPr>
        <p:spPr>
          <a:xfrm>
            <a:off x="3276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F377B-FCE7-4778-B057-E1C5393AE727}"/>
              </a:ext>
            </a:extLst>
          </p:cNvPr>
          <p:cNvSpPr txBox="1"/>
          <p:nvPr/>
        </p:nvSpPr>
        <p:spPr>
          <a:xfrm>
            <a:off x="1524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F2E9E-BD3D-46F5-ADE1-7D6AE291EF8C}"/>
              </a:ext>
            </a:extLst>
          </p:cNvPr>
          <p:cNvSpPr txBox="1"/>
          <p:nvPr/>
        </p:nvSpPr>
        <p:spPr>
          <a:xfrm>
            <a:off x="3581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15229-7716-48A2-8BFA-1CDBDB542DE5}"/>
              </a:ext>
            </a:extLst>
          </p:cNvPr>
          <p:cNvSpPr txBox="1"/>
          <p:nvPr/>
        </p:nvSpPr>
        <p:spPr>
          <a:xfrm>
            <a:off x="4766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85C239-7574-4EB6-9E8B-F7A82108076A}"/>
              </a:ext>
            </a:extLst>
          </p:cNvPr>
          <p:cNvSpPr txBox="1"/>
          <p:nvPr/>
        </p:nvSpPr>
        <p:spPr>
          <a:xfrm>
            <a:off x="7205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F6D6D1-8678-420A-8E83-0A8E0FC3DB7B}"/>
              </a:ext>
            </a:extLst>
          </p:cNvPr>
          <p:cNvSpPr txBox="1"/>
          <p:nvPr/>
        </p:nvSpPr>
        <p:spPr>
          <a:xfrm>
            <a:off x="6705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E048D-A42B-4F3C-8DD6-E0EECB54798B}"/>
              </a:ext>
            </a:extLst>
          </p:cNvPr>
          <p:cNvSpPr txBox="1"/>
          <p:nvPr/>
        </p:nvSpPr>
        <p:spPr>
          <a:xfrm>
            <a:off x="4953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D73DE3-6E62-4F29-9598-686ECB1C172B}"/>
              </a:ext>
            </a:extLst>
          </p:cNvPr>
          <p:cNvSpPr txBox="1"/>
          <p:nvPr/>
        </p:nvSpPr>
        <p:spPr>
          <a:xfrm>
            <a:off x="7010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224105-08DB-4282-A9E4-B3C8182C8C50}"/>
              </a:ext>
            </a:extLst>
          </p:cNvPr>
          <p:cNvSpPr txBox="1"/>
          <p:nvPr/>
        </p:nvSpPr>
        <p:spPr>
          <a:xfrm>
            <a:off x="2362200" y="3974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0F482-F007-445B-A49E-EA536C5AC879}"/>
              </a:ext>
            </a:extLst>
          </p:cNvPr>
          <p:cNvSpPr txBox="1"/>
          <p:nvPr/>
        </p:nvSpPr>
        <p:spPr>
          <a:xfrm>
            <a:off x="5725845" y="39624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6D259-80D3-4C31-9282-F0D039B565FF}"/>
              </a:ext>
            </a:extLst>
          </p:cNvPr>
          <p:cNvSpPr txBox="1"/>
          <p:nvPr/>
        </p:nvSpPr>
        <p:spPr>
          <a:xfrm>
            <a:off x="553453" y="3930597"/>
            <a:ext cx="14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Permutation: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(= 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524000"/>
            <a:ext cx="7886700" cy="496887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Many variants</a:t>
            </a:r>
          </a:p>
          <a:p>
            <a:r>
              <a:rPr lang="en-US" b="1" dirty="0"/>
              <a:t>Steepest-ascend hill climbing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/>
              <a:t>choose randomly among  all uphill moves, or</a:t>
            </a:r>
          </a:p>
          <a:p>
            <a:pPr lvl="1"/>
            <a:r>
              <a:rPr lang="en-US" dirty="0"/>
              <a:t>generate randomly new states until a better one is found (first-choice hill climbing)</a:t>
            </a:r>
          </a:p>
          <a:p>
            <a:r>
              <a:rPr lang="en-US" b="1" dirty="0"/>
              <a:t>Random-restart hill climbing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to deal with local optima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4CD61-FB43-41D7-BE5E-6D6E1738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7696200" cy="202638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Hill-climbing search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752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Hill-climbing search is similar to a best-first greedy search without backtracking.</a:t>
            </a:r>
            <a:endParaRPr lang="en-US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400" dirty="0"/>
              <a:t>No – can get stuck in local optima</a:t>
            </a:r>
          </a:p>
          <a:p>
            <a:endParaRPr lang="en-US" sz="2800" dirty="0"/>
          </a:p>
        </p:txBody>
      </p:sp>
      <p:pic>
        <p:nvPicPr>
          <p:cNvPr id="5" name="Picture 4" descr="8queens-local-minim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6408" y="3810000"/>
            <a:ext cx="2627897" cy="262789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557677" y="57912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 </a:t>
            </a:r>
            <a:r>
              <a:rPr lang="en-US" dirty="0"/>
              <a:t>= 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DB6D02-2483-460C-B304-CF188FB2CE8B}"/>
              </a:ext>
            </a:extLst>
          </p:cNvPr>
          <p:cNvCxnSpPr>
            <a:cxnSpLocks/>
          </p:cNvCxnSpPr>
          <p:nvPr/>
        </p:nvCxnSpPr>
        <p:spPr>
          <a:xfrm flipV="1">
            <a:off x="2819400" y="4038600"/>
            <a:ext cx="914400" cy="9302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495800" y="3810000"/>
            <a:ext cx="3343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to improve the objective function.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uiExpand="1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724400"/>
            <a:ext cx="8229600" cy="1858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How to escape local maxima?</a:t>
            </a:r>
          </a:p>
          <a:p>
            <a:pPr marL="3429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Random restart hill-climbing can help.</a:t>
            </a:r>
          </a:p>
          <a:p>
            <a:pPr marL="0" indent="0">
              <a:buNone/>
            </a:pPr>
            <a:r>
              <a:rPr lang="en-US" sz="2400" dirty="0"/>
              <a:t>What about “shoulders” (“ridges” in higher dimensional space)?</a:t>
            </a:r>
          </a:p>
          <a:p>
            <a:pPr marL="0" indent="0">
              <a:buNone/>
            </a:pPr>
            <a:r>
              <a:rPr lang="en-US" sz="2400" dirty="0"/>
              <a:t>What about “</a:t>
            </a:r>
            <a:r>
              <a:rPr lang="en-US" sz="2400" dirty="0" err="1"/>
              <a:t>plateaux</a:t>
            </a:r>
            <a:r>
              <a:rPr lang="en-US" sz="2400" dirty="0"/>
              <a:t>”?</a:t>
            </a:r>
          </a:p>
          <a:p>
            <a:pPr marL="3429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Allow sideways moves.</a:t>
            </a: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71600" y="1133070"/>
            <a:ext cx="6410779" cy="351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514D4-9F24-415D-9593-4D65E2583BBF}"/>
              </a:ext>
            </a:extLst>
          </p:cNvPr>
          <p:cNvSpPr txBox="1"/>
          <p:nvPr/>
        </p:nvSpPr>
        <p:spPr>
          <a:xfrm>
            <a:off x="6720156" y="4277380"/>
            <a:ext cx="173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Neighbors placed next to each 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8E4BC-97A9-4E59-80E6-751B2F46A785}"/>
              </a:ext>
            </a:extLst>
          </p:cNvPr>
          <p:cNvSpPr txBox="1"/>
          <p:nvPr/>
        </p:nvSpPr>
        <p:spPr>
          <a:xfrm>
            <a:off x="665747" y="872204"/>
            <a:ext cx="229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Maximization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338328"/>
            <a:ext cx="7742904" cy="1608328"/>
          </a:xfrm>
        </p:spPr>
        <p:txBody>
          <a:bodyPr>
            <a:normAutofit/>
          </a:bodyPr>
          <a:lstStyle/>
          <a:p>
            <a:r>
              <a:rPr lang="en-US" sz="3100" dirty="0"/>
              <a:t>Non-convex/convex 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</a:extLst>
          </p:cNvPr>
          <p:cNvGrpSpPr/>
          <p:nvPr/>
        </p:nvGrpSpPr>
        <p:grpSpPr>
          <a:xfrm>
            <a:off x="4803064" y="2134522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</a:extLst>
          </p:cNvPr>
          <p:cNvGrpSpPr/>
          <p:nvPr/>
        </p:nvGrpSpPr>
        <p:grpSpPr>
          <a:xfrm>
            <a:off x="460248" y="2057400"/>
            <a:ext cx="3730752" cy="3886833"/>
            <a:chOff x="4932363" y="2539148"/>
            <a:chExt cx="3730752" cy="38868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6502BB-F296-4EA1-973E-434C4D6A17C1}"/>
                </a:ext>
              </a:extLst>
            </p:cNvPr>
            <p:cNvSpPr txBox="1"/>
            <p:nvPr/>
          </p:nvSpPr>
          <p:spPr>
            <a:xfrm>
              <a:off x="5257800" y="5779650"/>
              <a:ext cx="30270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 global optimum + </a:t>
              </a:r>
              <a:br>
                <a:rPr lang="en-US" dirty="0"/>
              </a:br>
              <a:r>
                <a:rPr lang="en-US" dirty="0"/>
                <a:t>smooth function </a:t>
              </a:r>
              <a:r>
                <a:rPr lang="en-US" dirty="0">
                  <a:sym typeface="Wingdings" panose="05000000000000000000" pitchFamily="2" charset="2"/>
                </a:rPr>
                <a:t> easy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803064" y="5943600"/>
            <a:ext cx="3197936" cy="762000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discrete optimization problems are like this.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09DD7-4612-4D6A-87D5-5322FBB49959}"/>
              </a:ext>
            </a:extLst>
          </p:cNvPr>
          <p:cNvSpPr txBox="1"/>
          <p:nvPr/>
        </p:nvSpPr>
        <p:spPr>
          <a:xfrm>
            <a:off x="555703" y="1486591"/>
            <a:ext cx="226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br>
              <a:rPr lang="en-US" dirty="0"/>
            </a:br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831975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sz="2800" dirty="0"/>
                  <a:t>(e.g., gradient descent).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28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                   </a:t>
                </a:r>
                <a:r>
                  <a:rPr lang="en-US" dirty="0">
                    <a:sym typeface="Wingdings" panose="05000000000000000000" pitchFamily="2" charset="2"/>
                  </a:rPr>
                  <a:t>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831975"/>
              </a:xfrm>
              <a:blipFill>
                <a:blip r:embed="rId2"/>
                <a:stretch>
                  <a:fillRect l="-464" t="-531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38862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7791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Use heat to escape local maxima…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1447800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First-choice stochastic hill climbing + escape local minima by allowing some “bad” moves 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tempering or hardening metals by decreasing the temperature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81C6C6-0114-4CDF-8932-468CF2F249FA}"/>
              </a:ext>
            </a:extLst>
          </p:cNvPr>
          <p:cNvCxnSpPr>
            <a:cxnSpLocks/>
          </p:cNvCxnSpPr>
          <p:nvPr/>
        </p:nvCxnSpPr>
        <p:spPr>
          <a:xfrm flipH="1" flipV="1">
            <a:off x="4953000" y="3230843"/>
            <a:ext cx="485274" cy="47251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8F8B6D-96F1-43A5-89C9-E0712A42F7C8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4203031" y="3264932"/>
            <a:ext cx="737940" cy="44079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3618E-3997-44A4-BA2F-A4E689AB018A}"/>
              </a:ext>
            </a:extLst>
          </p:cNvPr>
          <p:cNvCxnSpPr>
            <a:cxnSpLocks/>
          </p:cNvCxnSpPr>
          <p:nvPr/>
        </p:nvCxnSpPr>
        <p:spPr>
          <a:xfrm flipH="1">
            <a:off x="4038600" y="3697483"/>
            <a:ext cx="164431" cy="148411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B88A498-4238-4F25-927A-B25A07FFD214}"/>
              </a:ext>
            </a:extLst>
          </p:cNvPr>
          <p:cNvSpPr/>
          <p:nvPr/>
        </p:nvSpPr>
        <p:spPr>
          <a:xfrm>
            <a:off x="2229852" y="3230843"/>
            <a:ext cx="4704348" cy="2725030"/>
          </a:xfrm>
          <a:custGeom>
            <a:avLst/>
            <a:gdLst>
              <a:gd name="connsiteX0" fmla="*/ 0 w 4704348"/>
              <a:gd name="connsiteY0" fmla="*/ 619262 h 2725030"/>
              <a:gd name="connsiteX1" fmla="*/ 517358 w 4704348"/>
              <a:gd name="connsiteY1" fmla="*/ 619262 h 2725030"/>
              <a:gd name="connsiteX2" fmla="*/ 1624263 w 4704348"/>
              <a:gd name="connsiteY2" fmla="*/ 2724789 h 2725030"/>
              <a:gd name="connsiteX3" fmla="*/ 1973179 w 4704348"/>
              <a:gd name="connsiteY3" fmla="*/ 474883 h 2725030"/>
              <a:gd name="connsiteX4" fmla="*/ 2863516 w 4704348"/>
              <a:gd name="connsiteY4" fmla="*/ 41746 h 2725030"/>
              <a:gd name="connsiteX5" fmla="*/ 3561348 w 4704348"/>
              <a:gd name="connsiteY5" fmla="*/ 1136620 h 2725030"/>
              <a:gd name="connsiteX6" fmla="*/ 3922295 w 4704348"/>
              <a:gd name="connsiteY6" fmla="*/ 366599 h 2725030"/>
              <a:gd name="connsiteX7" fmla="*/ 4704348 w 4704348"/>
              <a:gd name="connsiteY7" fmla="*/ 77841 h 2725030"/>
              <a:gd name="connsiteX8" fmla="*/ 4704348 w 4704348"/>
              <a:gd name="connsiteY8" fmla="*/ 77841 h 272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348" h="2725030">
                <a:moveTo>
                  <a:pt x="0" y="619262"/>
                </a:moveTo>
                <a:cubicBezTo>
                  <a:pt x="123324" y="443801"/>
                  <a:pt x="246648" y="268341"/>
                  <a:pt x="517358" y="619262"/>
                </a:cubicBezTo>
                <a:cubicBezTo>
                  <a:pt x="788069" y="970183"/>
                  <a:pt x="1381626" y="2748852"/>
                  <a:pt x="1624263" y="2724789"/>
                </a:cubicBezTo>
                <a:cubicBezTo>
                  <a:pt x="1866900" y="2700726"/>
                  <a:pt x="1766637" y="922057"/>
                  <a:pt x="1973179" y="474883"/>
                </a:cubicBezTo>
                <a:cubicBezTo>
                  <a:pt x="2179721" y="27709"/>
                  <a:pt x="2598821" y="-68543"/>
                  <a:pt x="2863516" y="41746"/>
                </a:cubicBezTo>
                <a:cubicBezTo>
                  <a:pt x="3128211" y="152035"/>
                  <a:pt x="3384885" y="1082478"/>
                  <a:pt x="3561348" y="1136620"/>
                </a:cubicBezTo>
                <a:cubicBezTo>
                  <a:pt x="3737811" y="1190762"/>
                  <a:pt x="3731795" y="543062"/>
                  <a:pt x="3922295" y="366599"/>
                </a:cubicBezTo>
                <a:cubicBezTo>
                  <a:pt x="4112795" y="190136"/>
                  <a:pt x="4704348" y="77841"/>
                  <a:pt x="4704348" y="77841"/>
                </a:cubicBezTo>
                <a:lnTo>
                  <a:pt x="4704348" y="7784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9285B-5362-4E22-8540-0C04B7AE626A}"/>
              </a:ext>
            </a:extLst>
          </p:cNvPr>
          <p:cNvCxnSpPr>
            <a:cxnSpLocks/>
            <a:endCxn id="3" idx="2"/>
          </p:cNvCxnSpPr>
          <p:nvPr/>
        </p:nvCxnSpPr>
        <p:spPr>
          <a:xfrm flipH="1">
            <a:off x="3854115" y="5234921"/>
            <a:ext cx="184486" cy="72071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738C4E-A95D-489D-9579-FD6EA674D243}"/>
              </a:ext>
            </a:extLst>
          </p:cNvPr>
          <p:cNvCxnSpPr/>
          <p:nvPr/>
        </p:nvCxnSpPr>
        <p:spPr>
          <a:xfrm flipV="1">
            <a:off x="1752600" y="2971801"/>
            <a:ext cx="0" cy="3352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F3055B-35B4-4F24-B50E-AFEA83252DF1}"/>
              </a:ext>
            </a:extLst>
          </p:cNvPr>
          <p:cNvCxnSpPr/>
          <p:nvPr/>
        </p:nvCxnSpPr>
        <p:spPr>
          <a:xfrm>
            <a:off x="1752600" y="6324600"/>
            <a:ext cx="5867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FCF25BC-6DE7-4C7F-B463-C41C39C3D4FB}"/>
              </a:ext>
            </a:extLst>
          </p:cNvPr>
          <p:cNvSpPr/>
          <p:nvPr/>
        </p:nvSpPr>
        <p:spPr>
          <a:xfrm>
            <a:off x="3733800" y="5867400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90B38D-363A-4750-9B90-379BC952981D}"/>
              </a:ext>
            </a:extLst>
          </p:cNvPr>
          <p:cNvSpPr/>
          <p:nvPr/>
        </p:nvSpPr>
        <p:spPr>
          <a:xfrm>
            <a:off x="5334000" y="365760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4592C-C5E3-4E49-AA57-DE1194BE7340}"/>
              </a:ext>
            </a:extLst>
          </p:cNvPr>
          <p:cNvSpPr txBox="1"/>
          <p:nvPr/>
        </p:nvSpPr>
        <p:spPr>
          <a:xfrm rot="16200000">
            <a:off x="13679" y="4460669"/>
            <a:ext cx="295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(minimize)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7E55B-C211-40A0-8CB5-98DD3DB595B9}"/>
              </a:ext>
            </a:extLst>
          </p:cNvPr>
          <p:cNvSpPr txBox="1"/>
          <p:nvPr/>
        </p:nvSpPr>
        <p:spPr>
          <a:xfrm>
            <a:off x="4419600" y="6324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EA9AAFB-F0EB-468F-A6B6-AEADBB6ACFA7}"/>
              </a:ext>
            </a:extLst>
          </p:cNvPr>
          <p:cNvSpPr/>
          <p:nvPr/>
        </p:nvSpPr>
        <p:spPr>
          <a:xfrm>
            <a:off x="5981700" y="2480521"/>
            <a:ext cx="1904999" cy="567488"/>
          </a:xfrm>
          <a:prstGeom prst="wedgeRectCallout">
            <a:avLst>
              <a:gd name="adj1" fmla="val -89043"/>
              <a:gd name="adj2" fmla="val 121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“bad” local move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Uninformed Search/informed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find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r>
              <a:rPr lang="en-US" sz="3600" dirty="0"/>
              <a:t>Often comes with optimality guarantees.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C6FF4BA4-F871-4A83-8A28-DAAA5DF99891}"/>
              </a:ext>
            </a:extLst>
          </p:cNvPr>
          <p:cNvSpPr/>
          <p:nvPr/>
        </p:nvSpPr>
        <p:spPr>
          <a:xfrm>
            <a:off x="5209896" y="21336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8422A-31D7-4170-80EE-46B4141E7DF5}"/>
              </a:ext>
            </a:extLst>
          </p:cNvPr>
          <p:cNvSpPr txBox="1"/>
          <p:nvPr/>
        </p:nvSpPr>
        <p:spPr>
          <a:xfrm>
            <a:off x="4506033" y="1793968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012CE22A-7EA3-4226-BA03-F15BA6EFCA00}"/>
              </a:ext>
            </a:extLst>
          </p:cNvPr>
          <p:cNvSpPr/>
          <p:nvPr/>
        </p:nvSpPr>
        <p:spPr>
          <a:xfrm rot="5400000">
            <a:off x="7897960" y="48387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A65-D34F-4AC8-A4FF-7FA25D269424}"/>
              </a:ext>
            </a:extLst>
          </p:cNvPr>
          <p:cNvSpPr txBox="1"/>
          <p:nvPr/>
        </p:nvSpPr>
        <p:spPr>
          <a:xfrm>
            <a:off x="8170427" y="4687669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DF080F-BD2E-4894-931D-1605BAD0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16660" y="2475026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8D61D2-8702-47A7-97CC-04E0B38CD54B}"/>
              </a:ext>
            </a:extLst>
          </p:cNvPr>
          <p:cNvSpPr/>
          <p:nvPr/>
        </p:nvSpPr>
        <p:spPr>
          <a:xfrm>
            <a:off x="7646557" y="4876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567721-8D1B-4C28-ACD3-ECEB9EAFA179}"/>
              </a:ext>
            </a:extLst>
          </p:cNvPr>
          <p:cNvSpPr/>
          <p:nvPr/>
        </p:nvSpPr>
        <p:spPr>
          <a:xfrm>
            <a:off x="5253815" y="24746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E07DB4-C098-4EA6-9E59-3D5FEF00119A}"/>
              </a:ext>
            </a:extLst>
          </p:cNvPr>
          <p:cNvSpPr/>
          <p:nvPr/>
        </p:nvSpPr>
        <p:spPr>
          <a:xfrm>
            <a:off x="5291620" y="2667480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8229600" cy="213359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400" b="1" dirty="0"/>
                  <a:t>Idea</a:t>
                </a:r>
                <a:r>
                  <a:rPr lang="en-US" sz="2400" dirty="0"/>
                  <a:t>: First-choice stochastic hill climbing + escape local minima by allowing some “bad” moves but gradually decrease their frequency.</a:t>
                </a:r>
                <a:endParaRPr lang="en-US" sz="2400" i="1" dirty="0"/>
              </a:p>
              <a:p>
                <a:r>
                  <a:rPr lang="en-US" sz="2400" dirty="0"/>
                  <a:t>Inspired by the process of tempering or hardening metals by decreasing the temperature gradually.</a:t>
                </a:r>
              </a:p>
              <a:p>
                <a:r>
                  <a:rPr lang="en-US" sz="2400" dirty="0"/>
                  <a:t>The probability of accepting “bad” moves (Metropolis acceptance criterion) follows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133599"/>
              </a:xfrm>
              <a:blipFill>
                <a:blip r:embed="rId3"/>
                <a:stretch>
                  <a:fillRect l="-815" t="-6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E4DA17-3F53-4822-B860-49A5B33E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48" y="3632101"/>
            <a:ext cx="7327852" cy="254009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7AE4A8-7D69-473B-BA59-476D06CAF3BE}"/>
              </a:ext>
            </a:extLst>
          </p:cNvPr>
          <p:cNvSpPr txBox="1"/>
          <p:nvPr/>
        </p:nvSpPr>
        <p:spPr>
          <a:xfrm>
            <a:off x="2286000" y="5362545"/>
            <a:ext cx="1524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&lt;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04FB4-62C4-415E-90FA-85687ED76B7E}"/>
              </a:ext>
            </a:extLst>
          </p:cNvPr>
          <p:cNvSpPr txBox="1"/>
          <p:nvPr/>
        </p:nvSpPr>
        <p:spPr>
          <a:xfrm>
            <a:off x="2286000" y="5181600"/>
            <a:ext cx="39624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VALUE(</a:t>
            </a:r>
            <a:r>
              <a:rPr lang="en-US" sz="1600" i="1" dirty="0"/>
              <a:t>next</a:t>
            </a:r>
            <a:r>
              <a:rPr lang="en-US" sz="1600" dirty="0"/>
              <a:t>) – Value(</a:t>
            </a:r>
            <a:r>
              <a:rPr lang="en-US" sz="1600" i="1" dirty="0"/>
              <a:t>current</a:t>
            </a:r>
            <a:r>
              <a:rPr lang="en-US" sz="1600" dirty="0"/>
              <a:t>)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A8124E-6934-4A72-B73D-1A88B88D2D55}"/>
              </a:ext>
            </a:extLst>
          </p:cNvPr>
          <p:cNvSpPr/>
          <p:nvPr/>
        </p:nvSpPr>
        <p:spPr>
          <a:xfrm>
            <a:off x="6057900" y="4923688"/>
            <a:ext cx="2324100" cy="338554"/>
          </a:xfrm>
          <a:prstGeom prst="wedgeRectCallout">
            <a:avLst>
              <a:gd name="adj1" fmla="val -113006"/>
              <a:gd name="adj2" fmla="val 158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Always do good moves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378652-AA0A-4C4A-BA6B-041F1F31EF29}"/>
              </a:ext>
            </a:extLst>
          </p:cNvPr>
          <p:cNvSpPr/>
          <p:nvPr/>
        </p:nvSpPr>
        <p:spPr>
          <a:xfrm>
            <a:off x="6370721" y="5424101"/>
            <a:ext cx="1401679" cy="338554"/>
          </a:xfrm>
          <a:prstGeom prst="wedgeRectCallout">
            <a:avLst>
              <a:gd name="adj1" fmla="val -71905"/>
              <a:gd name="adj2" fmla="val 913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“bad” moves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temperature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199" y="1524000"/>
            <a:ext cx="524083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51070" y="572666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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DC4BD-C726-4154-A629-4DF207E1B84C}"/>
              </a:ext>
            </a:extLst>
          </p:cNvPr>
          <p:cNvSpPr txBox="1"/>
          <p:nvPr/>
        </p:nvSpPr>
        <p:spPr>
          <a:xfrm>
            <a:off x="914400" y="6096000"/>
            <a:ext cx="780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lower the temperature, the less likely the algorithm will accept a worse state.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AA81F-8782-45E2-95BD-34C72ABDAA61}"/>
              </a:ext>
            </a:extLst>
          </p:cNvPr>
          <p:cNvSpPr txBox="1"/>
          <p:nvPr/>
        </p:nvSpPr>
        <p:spPr>
          <a:xfrm rot="16200000">
            <a:off x="-391356" y="3397649"/>
            <a:ext cx="4047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accepting a worse state </a:t>
            </a:r>
            <a:r>
              <a:rPr lang="en-US" dirty="0">
                <a:sym typeface="Symbol"/>
              </a:rPr>
              <a:t>exp(/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142C0CA-4381-4C26-A9BD-CF0952AD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The best schedule is typically determined by trial-and-error.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 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b="-5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/>
              <a:t>Guarantee: </a:t>
            </a:r>
            <a:r>
              <a:rPr lang="en-US" sz="2800" dirty="0"/>
              <a:t>If temperature decreases slowly enough, then simulated annealing search will find a global optimum with probability approaching one.</a:t>
            </a:r>
          </a:p>
          <a:p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</a:p>
          <a:p>
            <a:pPr lvl="1"/>
            <a:r>
              <a:rPr lang="en-US" sz="2400" dirty="0"/>
              <a:t>The more downhill steps you need to escape a local optimum, the less likely you are to make all of them in a row.</a:t>
            </a:r>
          </a:p>
          <a:p>
            <a:r>
              <a:rPr lang="en-US" b="1" dirty="0"/>
              <a:t>Markov Chain Monte Carlo (MCMC) </a:t>
            </a:r>
            <a:r>
              <a:rPr lang="en-US" dirty="0"/>
              <a:t>is a </a:t>
            </a:r>
            <a:r>
              <a:rPr lang="en-US" sz="2800" dirty="0"/>
              <a:t>general family of randomized algorithms for exploring complicated state spaces.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B2814-F1F8-4D43-86FB-34844A1D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5" y="4559221"/>
            <a:ext cx="5404128" cy="167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A020C-914A-4738-A082-4CB0B251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46" y="3276600"/>
            <a:ext cx="3359647" cy="10186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8C26DE-8C8B-435B-8A08-B2B5B13D27E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140068" y="3771900"/>
            <a:ext cx="1117732" cy="95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0548C8-9565-4B85-A54B-F8DCD640B030}"/>
              </a:ext>
            </a:extLst>
          </p:cNvPr>
          <p:cNvSpPr/>
          <p:nvPr/>
        </p:nvSpPr>
        <p:spPr>
          <a:xfrm>
            <a:off x="5257800" y="3276600"/>
            <a:ext cx="3460418" cy="99060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621FA5-A37F-4235-B5EC-56DEACF5529C}"/>
              </a:ext>
            </a:extLst>
          </p:cNvPr>
          <p:cNvSpPr/>
          <p:nvPr/>
        </p:nvSpPr>
        <p:spPr>
          <a:xfrm>
            <a:off x="6019801" y="4511899"/>
            <a:ext cx="150321" cy="138669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9C78B-B750-4717-9BB4-5DC26836BD64}"/>
              </a:ext>
            </a:extLst>
          </p:cNvPr>
          <p:cNvGrpSpPr/>
          <p:nvPr/>
        </p:nvGrpSpPr>
        <p:grpSpPr>
          <a:xfrm>
            <a:off x="425782" y="5255178"/>
            <a:ext cx="5898818" cy="1238184"/>
            <a:chOff x="425782" y="5407578"/>
            <a:chExt cx="5898818" cy="12381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9B68D6-5980-475B-AA49-25096CC09CB2}"/>
                </a:ext>
              </a:extLst>
            </p:cNvPr>
            <p:cNvCxnSpPr/>
            <p:nvPr/>
          </p:nvCxnSpPr>
          <p:spPr>
            <a:xfrm flipH="1" flipV="1">
              <a:off x="425782" y="6598440"/>
              <a:ext cx="5898818" cy="473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B7D367-5F94-44A6-B9B6-35E0F28EF273}"/>
                </a:ext>
              </a:extLst>
            </p:cNvPr>
            <p:cNvCxnSpPr/>
            <p:nvPr/>
          </p:nvCxnSpPr>
          <p:spPr>
            <a:xfrm>
              <a:off x="6324600" y="5407578"/>
              <a:ext cx="0" cy="1238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F54276-09BB-4C23-A163-3D13FA000847}"/>
                </a:ext>
              </a:extLst>
            </p:cNvPr>
            <p:cNvCxnSpPr/>
            <p:nvPr/>
          </p:nvCxnSpPr>
          <p:spPr>
            <a:xfrm flipV="1">
              <a:off x="425782" y="5407578"/>
              <a:ext cx="0" cy="119086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C71E9F-3D02-48AE-BBF8-D7065F94109C}"/>
                </a:ext>
              </a:extLst>
            </p:cNvPr>
            <p:cNvCxnSpPr/>
            <p:nvPr/>
          </p:nvCxnSpPr>
          <p:spPr>
            <a:xfrm>
              <a:off x="425782" y="5410200"/>
              <a:ext cx="2944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1A7E4B-27D6-4743-89C5-8CD17FBD5E1A}"/>
              </a:ext>
            </a:extLst>
          </p:cNvPr>
          <p:cNvSpPr txBox="1"/>
          <p:nvPr/>
        </p:nvSpPr>
        <p:spPr>
          <a:xfrm>
            <a:off x="2932296" y="6171357"/>
            <a:ext cx="135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next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36D43F-437A-488E-BFE0-E87F6363C3B5}"/>
              </a:ext>
            </a:extLst>
          </p:cNvPr>
          <p:cNvCxnSpPr>
            <a:cxnSpLocks/>
          </p:cNvCxnSpPr>
          <p:nvPr/>
        </p:nvCxnSpPr>
        <p:spPr>
          <a:xfrm flipH="1">
            <a:off x="2582714" y="6324600"/>
            <a:ext cx="349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4686822-ADF9-466B-ACEC-0CE426330DDD}"/>
              </a:ext>
            </a:extLst>
          </p:cNvPr>
          <p:cNvSpPr/>
          <p:nvPr/>
        </p:nvSpPr>
        <p:spPr>
          <a:xfrm>
            <a:off x="6716349" y="4558504"/>
            <a:ext cx="2159946" cy="1288392"/>
          </a:xfrm>
          <a:prstGeom prst="wedgeRoundRectCallout">
            <a:avLst>
              <a:gd name="adj1" fmla="val -29679"/>
              <a:gd name="adj2" fmla="val -72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= state</a:t>
            </a:r>
            <a:br>
              <a:rPr lang="en-US" dirty="0"/>
            </a:br>
            <a:r>
              <a:rPr lang="en-US" dirty="0"/>
              <a:t>Encoding: row of the queen in each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D9B35-D890-4576-8782-BADB83F89341}"/>
              </a:ext>
            </a:extLst>
          </p:cNvPr>
          <p:cNvSpPr txBox="1"/>
          <p:nvPr/>
        </p:nvSpPr>
        <p:spPr>
          <a:xfrm>
            <a:off x="5320291" y="3247299"/>
            <a:ext cx="235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</a:p>
          <a:p>
            <a:r>
              <a:rPr lang="en-US" sz="800" dirty="0"/>
              <a:t>7</a:t>
            </a:r>
          </a:p>
          <a:p>
            <a:r>
              <a:rPr lang="en-US" sz="800" dirty="0"/>
              <a:t>6</a:t>
            </a:r>
          </a:p>
          <a:p>
            <a:r>
              <a:rPr lang="en-US" sz="800" dirty="0"/>
              <a:t>5</a:t>
            </a:r>
          </a:p>
          <a:p>
            <a:r>
              <a:rPr lang="en-US" sz="800" dirty="0"/>
              <a:t>4</a:t>
            </a:r>
          </a:p>
          <a:p>
            <a:r>
              <a:rPr lang="en-US" sz="800" dirty="0"/>
              <a:t>3</a:t>
            </a:r>
          </a:p>
          <a:p>
            <a:r>
              <a:rPr lang="en-US" sz="800" dirty="0"/>
              <a:t>2</a:t>
            </a:r>
          </a:p>
          <a:p>
            <a:r>
              <a:rPr lang="en-US" sz="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0" y="215398"/>
            <a:ext cx="5239620" cy="6990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200" dirty="0"/>
              <a:t>Search in Continuous Spaces</a:t>
            </a:r>
          </a:p>
        </p:txBody>
      </p:sp>
      <p:pic>
        <p:nvPicPr>
          <p:cNvPr id="6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C58B92FC-ED0D-4134-9AA2-84155982B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10190" r="8094" b="-1"/>
          <a:stretch/>
        </p:blipFill>
        <p:spPr bwMode="auto">
          <a:xfrm>
            <a:off x="691432" y="752935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the continuous space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atomic states to create a graph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Note: You probably need a way</a:t>
                </a:r>
                <a:br>
                  <a:rPr lang="en-US" dirty="0"/>
                </a:br>
                <a:r>
                  <a:rPr lang="en-US" dirty="0"/>
                  <a:t>           finer grid!</a:t>
                </a:r>
                <a:br>
                  <a:rPr lang="en-US" dirty="0"/>
                </a:br>
                <a:r>
                  <a:rPr lang="en-US" dirty="0"/>
                  <a:t>     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536546" y="2256287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A21ECD-5CDE-4EC0-8491-CA71898D3C4B}"/>
              </a:ext>
            </a:extLst>
          </p:cNvPr>
          <p:cNvCxnSpPr>
            <a:cxnSpLocks/>
          </p:cNvCxnSpPr>
          <p:nvPr/>
        </p:nvCxnSpPr>
        <p:spPr>
          <a:xfrm>
            <a:off x="5924554" y="6492874"/>
            <a:ext cx="25336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185C9B-887E-4F8B-A7C7-589B558587DF}"/>
              </a:ext>
            </a:extLst>
          </p:cNvPr>
          <p:cNvCxnSpPr>
            <a:cxnSpLocks/>
          </p:cNvCxnSpPr>
          <p:nvPr/>
        </p:nvCxnSpPr>
        <p:spPr>
          <a:xfrm flipH="1" flipV="1">
            <a:off x="5937984" y="4419600"/>
            <a:ext cx="1" cy="2073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1D32B6-7648-4FBA-A397-0523CE1D50BE}"/>
              </a:ext>
            </a:extLst>
          </p:cNvPr>
          <p:cNvSpPr txBox="1"/>
          <p:nvPr/>
        </p:nvSpPr>
        <p:spPr>
          <a:xfrm>
            <a:off x="6935234" y="641978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DF480-052F-4119-827A-FCE6844F9578}"/>
              </a:ext>
            </a:extLst>
          </p:cNvPr>
          <p:cNvSpPr txBox="1"/>
          <p:nvPr/>
        </p:nvSpPr>
        <p:spPr>
          <a:xfrm>
            <a:off x="5608211" y="530967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D23D120-FE88-4C11-BB33-E1E469D8A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4" y="4648200"/>
            <a:ext cx="233060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6EB43A-DA48-436E-A6B2-35F6F5E6540F}"/>
              </a:ext>
            </a:extLst>
          </p:cNvPr>
          <p:cNvCxnSpPr/>
          <p:nvPr/>
        </p:nvCxnSpPr>
        <p:spPr>
          <a:xfrm>
            <a:off x="6248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338A24-64F3-4757-8EA2-5679B52A891F}"/>
              </a:ext>
            </a:extLst>
          </p:cNvPr>
          <p:cNvCxnSpPr/>
          <p:nvPr/>
        </p:nvCxnSpPr>
        <p:spPr>
          <a:xfrm>
            <a:off x="6553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0BEAE6-5428-4E4F-9E1F-C49EFE62813D}"/>
              </a:ext>
            </a:extLst>
          </p:cNvPr>
          <p:cNvCxnSpPr/>
          <p:nvPr/>
        </p:nvCxnSpPr>
        <p:spPr>
          <a:xfrm>
            <a:off x="68580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A98B25-F84C-490D-8FCA-697F380147B6}"/>
              </a:ext>
            </a:extLst>
          </p:cNvPr>
          <p:cNvCxnSpPr/>
          <p:nvPr/>
        </p:nvCxnSpPr>
        <p:spPr>
          <a:xfrm>
            <a:off x="71628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80FADA-2B4A-4BCE-80A4-9177D219AEA4}"/>
              </a:ext>
            </a:extLst>
          </p:cNvPr>
          <p:cNvCxnSpPr/>
          <p:nvPr/>
        </p:nvCxnSpPr>
        <p:spPr>
          <a:xfrm>
            <a:off x="74676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2FA915-3344-4514-95DA-BB5C149D2A2F}"/>
              </a:ext>
            </a:extLst>
          </p:cNvPr>
          <p:cNvCxnSpPr/>
          <p:nvPr/>
        </p:nvCxnSpPr>
        <p:spPr>
          <a:xfrm>
            <a:off x="7772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864849-3C58-4C21-8B02-ABE85707CE67}"/>
              </a:ext>
            </a:extLst>
          </p:cNvPr>
          <p:cNvCxnSpPr/>
          <p:nvPr/>
        </p:nvCxnSpPr>
        <p:spPr>
          <a:xfrm>
            <a:off x="8077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081DDC-C4EE-4522-B73B-B42C786955C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61546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A3FC65-7464-431A-B6FF-6656C1E7A7DD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8498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7126AA-ACC2-4AFE-A09B-E52660D92FE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5626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70E09B-73A3-4135-BACE-7C620BBFB152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2578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FFF577-559A-483B-903B-495718F1E5E4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9530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8096B7-AB02-47EB-83A2-3BDF9A6B2B58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6482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the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BA21D0A7-663C-4EE8-A298-5C090BF3D6AF}"/>
              </a:ext>
            </a:extLst>
          </p:cNvPr>
          <p:cNvSpPr/>
          <p:nvPr/>
        </p:nvSpPr>
        <p:spPr>
          <a:xfrm>
            <a:off x="3457296" y="26622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9F513F-94BA-4C45-AC6A-355537B2A152}"/>
              </a:ext>
            </a:extLst>
          </p:cNvPr>
          <p:cNvSpPr txBox="1"/>
          <p:nvPr/>
        </p:nvSpPr>
        <p:spPr>
          <a:xfrm>
            <a:off x="2943933" y="2272712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33" name="Down Arrow 6">
            <a:extLst>
              <a:ext uri="{FF2B5EF4-FFF2-40B4-BE49-F238E27FC236}">
                <a16:creationId xmlns:a16="http://schemas.microsoft.com/office/drawing/2014/main" id="{D92D673D-A835-4C5C-A94A-54D710F0FF87}"/>
              </a:ext>
            </a:extLst>
          </p:cNvPr>
          <p:cNvSpPr/>
          <p:nvPr/>
        </p:nvSpPr>
        <p:spPr>
          <a:xfrm rot="5400000">
            <a:off x="6145360" y="53673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D08D5D-E18D-4774-99E9-17089014AD3E}"/>
              </a:ext>
            </a:extLst>
          </p:cNvPr>
          <p:cNvSpPr txBox="1"/>
          <p:nvPr/>
        </p:nvSpPr>
        <p:spPr>
          <a:xfrm>
            <a:off x="6417827" y="5216306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D9B678F-99E4-403F-8390-46732131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364060" y="3003663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2F982A-3EF2-47FC-9218-469F2FF10685}"/>
              </a:ext>
            </a:extLst>
          </p:cNvPr>
          <p:cNvSpPr/>
          <p:nvPr/>
        </p:nvSpPr>
        <p:spPr>
          <a:xfrm>
            <a:off x="5893957" y="5405437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BBF683-FD53-4807-B4F7-D6A8C52E90C0}"/>
              </a:ext>
            </a:extLst>
          </p:cNvPr>
          <p:cNvSpPr/>
          <p:nvPr/>
        </p:nvSpPr>
        <p:spPr>
          <a:xfrm>
            <a:off x="3501215" y="3003331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C36D08-5A69-464D-AA7E-806E695CAD64}"/>
              </a:ext>
            </a:extLst>
          </p:cNvPr>
          <p:cNvSpPr/>
          <p:nvPr/>
        </p:nvSpPr>
        <p:spPr>
          <a:xfrm>
            <a:off x="3539020" y="3196117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7571D-8E83-4518-8F37-124321FB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5" t="5707"/>
          <a:stretch/>
        </p:blipFill>
        <p:spPr>
          <a:xfrm>
            <a:off x="5486400" y="152400"/>
            <a:ext cx="3730752" cy="272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</a:t>
            </a:r>
            <a:br>
              <a:rPr lang="en-US" sz="4000" dirty="0"/>
            </a:br>
            <a:r>
              <a:rPr lang="en-US" sz="4000" dirty="0"/>
              <a:t>spaces: Gradient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903415"/>
                <a:ext cx="7886700" cy="48021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Maximize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Find maximum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</a:p>
              <a:p>
                <a:endParaRPr lang="en-US" sz="1600" b="1" dirty="0"/>
              </a:p>
              <a:p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of the second derivative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for the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May get stuck in a local optimum if the search space is non-convex! Use simulated annealing.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903415"/>
                <a:ext cx="7886700" cy="4802185"/>
              </a:xfrm>
              <a:blipFill>
                <a:blip r:embed="rId3"/>
                <a:stretch>
                  <a:fillRect l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58366AA-2056-4300-84DA-668DFFA94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383" r="55413" b="7025"/>
          <a:stretch/>
        </p:blipFill>
        <p:spPr bwMode="auto">
          <a:xfrm>
            <a:off x="6705600" y="2972328"/>
            <a:ext cx="1828800" cy="198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</a:extLst>
          </p:cNvPr>
          <p:cNvCxnSpPr>
            <a:cxnSpLocks/>
          </p:cNvCxnSpPr>
          <p:nvPr/>
        </p:nvCxnSpPr>
        <p:spPr>
          <a:xfrm>
            <a:off x="5715000" y="2880098"/>
            <a:ext cx="1219200" cy="3965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</a:extLst>
          </p:cNvPr>
          <p:cNvCxnSpPr>
            <a:cxnSpLocks/>
          </p:cNvCxnSpPr>
          <p:nvPr/>
        </p:nvCxnSpPr>
        <p:spPr>
          <a:xfrm flipV="1">
            <a:off x="3657601" y="1660340"/>
            <a:ext cx="2209799" cy="70186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986F9B-272C-42A4-8421-C4F51EDACF68}"/>
              </a:ext>
            </a:extLst>
          </p:cNvPr>
          <p:cNvSpPr/>
          <p:nvPr/>
        </p:nvSpPr>
        <p:spPr>
          <a:xfrm>
            <a:off x="8172451" y="15152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82BC5DE-A2FC-4459-8D5E-4891CF84E8F6}"/>
              </a:ext>
            </a:extLst>
          </p:cNvPr>
          <p:cNvSpPr/>
          <p:nvPr/>
        </p:nvSpPr>
        <p:spPr>
          <a:xfrm>
            <a:off x="8205038" y="35726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39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algorithms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876800" y="1676400"/>
            <a:ext cx="3860290" cy="3505200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000" b="1" dirty="0"/>
              <a:t>Goal</a:t>
            </a:r>
            <a:r>
              <a:rPr lang="en-US" sz="2000" dirty="0"/>
              <a:t>: Search only a small portion of the search space to identify a </a:t>
            </a:r>
            <a:r>
              <a:rPr lang="en-US" sz="2000" b="1" dirty="0">
                <a:solidFill>
                  <a:srgbClr val="FF0000"/>
                </a:solidFill>
              </a:rPr>
              <a:t>good state.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1800" dirty="0"/>
              <a:t>Often no explicit initial state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1800" dirty="0"/>
              <a:t>Path to solution and path cost are not important</a:t>
            </a:r>
          </a:p>
          <a:p>
            <a:r>
              <a:rPr lang="en-US" sz="2000" dirty="0"/>
              <a:t>We need an </a:t>
            </a:r>
            <a:r>
              <a:rPr lang="en-US" sz="2000" b="1" dirty="0">
                <a:solidFill>
                  <a:srgbClr val="FF0000"/>
                </a:solidFill>
              </a:rPr>
              <a:t>objective function </a:t>
            </a:r>
            <a:r>
              <a:rPr lang="en-US" sz="2000" dirty="0"/>
              <a:t>over the states hat defines what “good” means </a:t>
            </a:r>
            <a:br>
              <a:rPr lang="en-US" sz="2000" dirty="0"/>
            </a:b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b="1" dirty="0">
                <a:sym typeface="Wingdings" panose="05000000000000000000" pitchFamily="2" charset="2"/>
              </a:rPr>
              <a:t>o</a:t>
            </a:r>
            <a:r>
              <a:rPr lang="en-US" sz="2000" b="1" dirty="0"/>
              <a:t>ptimization problem</a:t>
            </a:r>
            <a:r>
              <a:rPr lang="en-US" sz="2000" dirty="0"/>
              <a:t>.</a:t>
            </a:r>
          </a:p>
          <a:p>
            <a:r>
              <a:rPr lang="en-US" sz="2000" b="1" dirty="0"/>
              <a:t>Idea</a:t>
            </a:r>
            <a:r>
              <a:rPr lang="en-US" sz="2000" dirty="0"/>
              <a:t>: improve the objective function by moving to a neighboring state (i.e., search locally) is fast and needs little memory.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130" r="1035" b="3"/>
          <a:stretch/>
        </p:blipFill>
        <p:spPr bwMode="auto">
          <a:xfrm>
            <a:off x="304800" y="1676400"/>
            <a:ext cx="4677156" cy="3660185"/>
          </a:xfrm>
          <a:prstGeom prst="rect">
            <a:avLst/>
          </a:prstGeom>
          <a:noFill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73620EF-0EB6-48B1-8E16-B97AB2421004}"/>
              </a:ext>
            </a:extLst>
          </p:cNvPr>
          <p:cNvSpPr txBox="1">
            <a:spLocks noChangeArrowheads="1"/>
          </p:cNvSpPr>
          <p:nvPr/>
        </p:nvSpPr>
        <p:spPr>
          <a:xfrm>
            <a:off x="596567" y="5336584"/>
            <a:ext cx="8140524" cy="1298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00" b="1" dirty="0"/>
              <a:t>Example applications in AI:</a:t>
            </a:r>
          </a:p>
          <a:p>
            <a:r>
              <a:rPr lang="en-US" sz="2300" dirty="0"/>
              <a:t>Use for effective search in continuous space (with an infinite state space).</a:t>
            </a:r>
          </a:p>
          <a:p>
            <a:r>
              <a:rPr lang="en-US" sz="2300" dirty="0"/>
              <a:t>Identify a good goal state (objective function might be utility).</a:t>
            </a:r>
          </a:p>
          <a:p>
            <a:r>
              <a:rPr lang="en-US" sz="2300" dirty="0"/>
              <a:t>Each state might encode a complete plan (a solution).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Empirical Gradient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the mathematical formulation of the objective function is not known?</a:t>
            </a:r>
          </a:p>
          <a:p>
            <a:r>
              <a:rPr lang="en-US" sz="2000" dirty="0"/>
              <a:t>We may have objective values at fixed points, called  the training data.</a:t>
            </a:r>
          </a:p>
          <a:p>
            <a:r>
              <a:rPr lang="en-US" sz="2000" dirty="0"/>
              <a:t>In this case we can use </a:t>
            </a:r>
            <a:r>
              <a:rPr lang="en-US" sz="2000" b="1" dirty="0"/>
              <a:t>empirical gradient search. </a:t>
            </a:r>
            <a:r>
              <a:rPr lang="en-US" sz="2000" dirty="0"/>
              <a:t>This is related to steepest ascend hill climbing in the discretized state space.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7A5B1F03-D252-42DE-9794-C13547EF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60" y="2438400"/>
            <a:ext cx="4817136" cy="3785419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Put </a:t>
            </a:r>
            <a:r>
              <a:rPr lang="en-US" sz="2400" i="1" dirty="0"/>
              <a:t>n</a:t>
            </a:r>
            <a:r>
              <a:rPr lang="en-US" sz="2400" dirty="0"/>
              <a:t> queens on an </a:t>
            </a:r>
            <a:r>
              <a:rPr lang="en-US" sz="2400" i="1" dirty="0"/>
              <a:t>n </a:t>
            </a:r>
            <a:r>
              <a:rPr lang="en-US" sz="2400" i="1" dirty="0">
                <a:cs typeface="Arial" pitchFamily="34" charset="0"/>
              </a:rPr>
              <a:t>× </a:t>
            </a:r>
            <a:r>
              <a:rPr lang="en-US" sz="2400" i="1" dirty="0"/>
              <a:t>n</a:t>
            </a:r>
            <a:r>
              <a:rPr lang="en-US" sz="2400" dirty="0"/>
              <a:t> board with no two queens on the same row, column, or diagonal.</a:t>
            </a:r>
          </a:p>
          <a:p>
            <a:endParaRPr lang="en-US" sz="2400" b="1" dirty="0"/>
          </a:p>
          <a:p>
            <a:r>
              <a:rPr lang="en-US" sz="2400" b="1" dirty="0"/>
              <a:t>State space: </a:t>
            </a:r>
            <a:r>
              <a:rPr lang="en-US" sz="2400" dirty="0"/>
              <a:t>All possible </a:t>
            </a:r>
            <a:r>
              <a:rPr lang="en-US" sz="2400" i="1" dirty="0"/>
              <a:t>n</a:t>
            </a:r>
            <a:r>
              <a:rPr lang="en-US" sz="2400" dirty="0"/>
              <a:t>-queen configurations. </a:t>
            </a:r>
            <a:r>
              <a:rPr lang="en-US" sz="2400" b="1" dirty="0"/>
              <a:t>How many are there?</a:t>
            </a:r>
          </a:p>
          <a:p>
            <a:endParaRPr lang="en-US" sz="2400" dirty="0"/>
          </a:p>
          <a:p>
            <a:r>
              <a:rPr lang="en-US" sz="2400" dirty="0"/>
              <a:t>What is a possible </a:t>
            </a:r>
            <a:r>
              <a:rPr lang="en-US" sz="2400" b="1" dirty="0"/>
              <a:t>objective function</a:t>
            </a:r>
            <a:r>
              <a:rPr lang="en-US" sz="2400" dirty="0"/>
              <a:t>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E302B00F-033E-481D-98E8-A907EFCF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37660" y="2438400"/>
                <a:ext cx="4817136" cy="3785419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sz="2400" b="1" dirty="0"/>
                  <a:t>Goal</a:t>
                </a:r>
                <a:r>
                  <a:rPr lang="en-US" sz="2400" dirty="0"/>
                  <a:t>: Put </a:t>
                </a:r>
                <a:r>
                  <a:rPr lang="en-US" sz="2400" i="1" dirty="0"/>
                  <a:t>n</a:t>
                </a:r>
                <a:r>
                  <a:rPr lang="en-US" sz="2400" dirty="0"/>
                  <a:t> queens on an </a:t>
                </a:r>
                <a:r>
                  <a:rPr lang="en-US" sz="2400" i="1" dirty="0"/>
                  <a:t>n </a:t>
                </a:r>
                <a:r>
                  <a:rPr lang="en-US" sz="2400" i="1" dirty="0">
                    <a:cs typeface="Arial" pitchFamily="34" charset="0"/>
                  </a:rPr>
                  <a:t>× </a:t>
                </a:r>
                <a:r>
                  <a:rPr lang="en-US" sz="2400" i="1" dirty="0"/>
                  <a:t>n</a:t>
                </a:r>
                <a:r>
                  <a:rPr lang="en-US" sz="2400" dirty="0"/>
                  <a:t> board with no two queens on the same row, column, or diagonal</a:t>
                </a:r>
              </a:p>
              <a:p>
                <a:endParaRPr lang="en-US" sz="2400" b="1" dirty="0"/>
              </a:p>
              <a:p>
                <a:r>
                  <a:rPr lang="en-US" sz="2400" b="1" dirty="0"/>
                  <a:t>State space: </a:t>
                </a:r>
                <a:r>
                  <a:rPr lang="en-US" sz="2400" dirty="0"/>
                  <a:t>all possible </a:t>
                </a:r>
                <a:r>
                  <a:rPr lang="en-US" sz="2400" i="1" dirty="0"/>
                  <a:t>n</a:t>
                </a:r>
                <a:r>
                  <a:rPr lang="en-US" sz="2400" dirty="0"/>
                  <a:t>-queen configurations: </a:t>
                </a:r>
                <a:br>
                  <a:rPr lang="en-US" sz="2400" dirty="0"/>
                </a:br>
                <a:r>
                  <a:rPr lang="en-US" sz="24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What is a possible </a:t>
                </a:r>
                <a:r>
                  <a:rPr lang="en-US" sz="2400" b="1" dirty="0"/>
                  <a:t>objective function</a:t>
                </a:r>
                <a:r>
                  <a:rPr lang="en-US" sz="2400" dirty="0"/>
                  <a:t>?</a:t>
                </a:r>
              </a:p>
              <a:p>
                <a:pPr marL="0" indent="0" algn="ctr">
                  <a:buNone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Minimize the number of pairwise conflicts</a:t>
                </a:r>
              </a:p>
            </p:txBody>
          </p:sp>
        </mc:Choice>
        <mc:Fallback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7660" y="2438400"/>
                <a:ext cx="4817136" cy="3785419"/>
              </a:xfrm>
              <a:blipFill>
                <a:blip r:embed="rId4"/>
                <a:stretch>
                  <a:fillRect l="-1519" t="-2093" r="-506" b="-2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C8B8165-DAFB-4507-9B7D-87FA081E5FC3}"/>
              </a:ext>
            </a:extLst>
          </p:cNvPr>
          <p:cNvSpPr/>
          <p:nvPr/>
        </p:nvSpPr>
        <p:spPr>
          <a:xfrm>
            <a:off x="1225296" y="1143000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35F5F-13B2-44AF-A581-4EF2FE686016}"/>
              </a:ext>
            </a:extLst>
          </p:cNvPr>
          <p:cNvSpPr/>
          <p:nvPr/>
        </p:nvSpPr>
        <p:spPr>
          <a:xfrm rot="2455604">
            <a:off x="956827" y="1677722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F7D-C942-4D81-A391-6F834D948001}"/>
              </a:ext>
            </a:extLst>
          </p:cNvPr>
          <p:cNvSpPr txBox="1"/>
          <p:nvPr/>
        </p:nvSpPr>
        <p:spPr>
          <a:xfrm>
            <a:off x="1299727" y="718010"/>
            <a:ext cx="114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conflicts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8693F-28D7-4E3C-BAC7-6D55CB84B445}"/>
              </a:ext>
            </a:extLst>
          </p:cNvPr>
          <p:cNvSpPr txBox="1"/>
          <p:nvPr/>
        </p:nvSpPr>
        <p:spPr>
          <a:xfrm>
            <a:off x="1271653" y="5955324"/>
            <a:ext cx="114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conflicts</a:t>
            </a:r>
          </a:p>
        </p:txBody>
      </p:sp>
      <p:pic>
        <p:nvPicPr>
          <p:cNvPr id="11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19697228-0278-4139-8392-1B67742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457961"/>
          </a:xfrm>
        </p:spPr>
        <p:txBody>
          <a:bodyPr>
            <a:normAutofit fontScale="92500" lnSpcReduction="1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different problem with uninformed/informed search! Each city was defined as a state and the path was the solution.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D277C26-B61A-48F9-B1BE-5CF1A6508E41}"/>
              </a:ext>
            </a:extLst>
          </p:cNvPr>
          <p:cNvSpPr/>
          <p:nvPr/>
        </p:nvSpPr>
        <p:spPr>
          <a:xfrm>
            <a:off x="1001635" y="1046747"/>
            <a:ext cx="1055765" cy="1961148"/>
          </a:xfrm>
          <a:custGeom>
            <a:avLst/>
            <a:gdLst>
              <a:gd name="connsiteX0" fmla="*/ 1055765 w 1055765"/>
              <a:gd name="connsiteY0" fmla="*/ 1961148 h 1961148"/>
              <a:gd name="connsiteX1" fmla="*/ 971544 w 1055765"/>
              <a:gd name="connsiteY1" fmla="*/ 1925053 h 1961148"/>
              <a:gd name="connsiteX2" fmla="*/ 899354 w 1055765"/>
              <a:gd name="connsiteY2" fmla="*/ 1888958 h 1961148"/>
              <a:gd name="connsiteX3" fmla="*/ 863260 w 1055765"/>
              <a:gd name="connsiteY3" fmla="*/ 1540042 h 1961148"/>
              <a:gd name="connsiteX4" fmla="*/ 839197 w 1055765"/>
              <a:gd name="connsiteY4" fmla="*/ 1503948 h 1961148"/>
              <a:gd name="connsiteX5" fmla="*/ 430123 w 1055765"/>
              <a:gd name="connsiteY5" fmla="*/ 1455821 h 1961148"/>
              <a:gd name="connsiteX6" fmla="*/ 321839 w 1055765"/>
              <a:gd name="connsiteY6" fmla="*/ 1239253 h 1961148"/>
              <a:gd name="connsiteX7" fmla="*/ 249649 w 1055765"/>
              <a:gd name="connsiteY7" fmla="*/ 1118937 h 1961148"/>
              <a:gd name="connsiteX8" fmla="*/ 213554 w 1055765"/>
              <a:gd name="connsiteY8" fmla="*/ 1058779 h 1961148"/>
              <a:gd name="connsiteX9" fmla="*/ 177460 w 1055765"/>
              <a:gd name="connsiteY9" fmla="*/ 1010653 h 1961148"/>
              <a:gd name="connsiteX10" fmla="*/ 153397 w 1055765"/>
              <a:gd name="connsiteY10" fmla="*/ 890337 h 1961148"/>
              <a:gd name="connsiteX11" fmla="*/ 117302 w 1055765"/>
              <a:gd name="connsiteY11" fmla="*/ 866274 h 1961148"/>
              <a:gd name="connsiteX12" fmla="*/ 81207 w 1055765"/>
              <a:gd name="connsiteY12" fmla="*/ 757990 h 1961148"/>
              <a:gd name="connsiteX13" fmla="*/ 9018 w 1055765"/>
              <a:gd name="connsiteY13" fmla="*/ 685800 h 1961148"/>
              <a:gd name="connsiteX14" fmla="*/ 213554 w 1055765"/>
              <a:gd name="connsiteY14" fmla="*/ 132348 h 1961148"/>
              <a:gd name="connsiteX15" fmla="*/ 249649 w 1055765"/>
              <a:gd name="connsiteY15" fmla="*/ 108285 h 1961148"/>
              <a:gd name="connsiteX16" fmla="*/ 285744 w 1055765"/>
              <a:gd name="connsiteY16" fmla="*/ 24064 h 1961148"/>
              <a:gd name="connsiteX17" fmla="*/ 309807 w 1055765"/>
              <a:gd name="connsiteY17" fmla="*/ 0 h 196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5765" h="1961148">
                <a:moveTo>
                  <a:pt x="1055765" y="1961148"/>
                </a:moveTo>
                <a:cubicBezTo>
                  <a:pt x="1027691" y="1949116"/>
                  <a:pt x="999276" y="1937852"/>
                  <a:pt x="971544" y="1925053"/>
                </a:cubicBezTo>
                <a:cubicBezTo>
                  <a:pt x="947117" y="1913779"/>
                  <a:pt x="906638" y="1914857"/>
                  <a:pt x="899354" y="1888958"/>
                </a:cubicBezTo>
                <a:cubicBezTo>
                  <a:pt x="867697" y="1776399"/>
                  <a:pt x="881310" y="1655566"/>
                  <a:pt x="863260" y="1540042"/>
                </a:cubicBezTo>
                <a:cubicBezTo>
                  <a:pt x="861028" y="1525755"/>
                  <a:pt x="853391" y="1506708"/>
                  <a:pt x="839197" y="1503948"/>
                </a:cubicBezTo>
                <a:cubicBezTo>
                  <a:pt x="704423" y="1477742"/>
                  <a:pt x="566481" y="1471863"/>
                  <a:pt x="430123" y="1455821"/>
                </a:cubicBezTo>
                <a:cubicBezTo>
                  <a:pt x="289208" y="1408850"/>
                  <a:pt x="380080" y="1462513"/>
                  <a:pt x="321839" y="1239253"/>
                </a:cubicBezTo>
                <a:cubicBezTo>
                  <a:pt x="290913" y="1120701"/>
                  <a:pt x="300728" y="1187042"/>
                  <a:pt x="249649" y="1118937"/>
                </a:cubicBezTo>
                <a:cubicBezTo>
                  <a:pt x="235618" y="1100229"/>
                  <a:pt x="226526" y="1078237"/>
                  <a:pt x="213554" y="1058779"/>
                </a:cubicBezTo>
                <a:cubicBezTo>
                  <a:pt x="202431" y="1042094"/>
                  <a:pt x="189491" y="1026695"/>
                  <a:pt x="177460" y="1010653"/>
                </a:cubicBezTo>
                <a:cubicBezTo>
                  <a:pt x="169439" y="970548"/>
                  <a:pt x="169128" y="928090"/>
                  <a:pt x="153397" y="890337"/>
                </a:cubicBezTo>
                <a:cubicBezTo>
                  <a:pt x="147835" y="876989"/>
                  <a:pt x="124226" y="878969"/>
                  <a:pt x="117302" y="866274"/>
                </a:cubicBezTo>
                <a:cubicBezTo>
                  <a:pt x="99083" y="832873"/>
                  <a:pt x="100782" y="790615"/>
                  <a:pt x="81207" y="757990"/>
                </a:cubicBezTo>
                <a:cubicBezTo>
                  <a:pt x="63699" y="728809"/>
                  <a:pt x="9018" y="685800"/>
                  <a:pt x="9018" y="685800"/>
                </a:cubicBezTo>
                <a:cubicBezTo>
                  <a:pt x="47587" y="-85576"/>
                  <a:pt x="-120598" y="355113"/>
                  <a:pt x="213554" y="132348"/>
                </a:cubicBezTo>
                <a:lnTo>
                  <a:pt x="249649" y="108285"/>
                </a:lnTo>
                <a:cubicBezTo>
                  <a:pt x="261733" y="59949"/>
                  <a:pt x="255529" y="61832"/>
                  <a:pt x="285744" y="24064"/>
                </a:cubicBezTo>
                <a:cubicBezTo>
                  <a:pt x="292830" y="15206"/>
                  <a:pt x="309807" y="0"/>
                  <a:pt x="309807" y="0"/>
                </a:cubicBezTo>
              </a:path>
            </a:pathLst>
          </a:custGeom>
          <a:noFill/>
          <a:ln w="76200">
            <a:solidFill>
              <a:srgbClr val="7030A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90689"/>
            <a:ext cx="7886700" cy="2500311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/>
              <a:t>Goal: </a:t>
            </a:r>
            <a:r>
              <a:rPr lang="en-US" sz="2400" dirty="0"/>
              <a:t>Put </a:t>
            </a:r>
            <a:r>
              <a:rPr lang="en-US" sz="2400" i="1" dirty="0"/>
              <a:t>n</a:t>
            </a:r>
            <a:r>
              <a:rPr lang="en-US" sz="2400" dirty="0"/>
              <a:t> queens on an </a:t>
            </a:r>
            <a:r>
              <a:rPr lang="en-US" sz="2400" i="1" dirty="0"/>
              <a:t>n </a:t>
            </a:r>
            <a:r>
              <a:rPr lang="en-US" sz="2400" i="1" dirty="0">
                <a:cs typeface="Arial" pitchFamily="34" charset="0"/>
              </a:rPr>
              <a:t>× </a:t>
            </a:r>
            <a:r>
              <a:rPr lang="en-US" sz="2400" i="1" dirty="0"/>
              <a:t>n</a:t>
            </a:r>
            <a:r>
              <a:rPr lang="en-US" sz="2400" dirty="0"/>
              <a:t> board with no two queens on the same row, column, or diagonal.
</a:t>
            </a:r>
            <a:r>
              <a:rPr lang="en-US" sz="2400" b="1" dirty="0"/>
              <a:t>State space: </a:t>
            </a:r>
            <a:r>
              <a:rPr lang="en-US" sz="2400" dirty="0"/>
              <a:t>all possible </a:t>
            </a:r>
            <a:r>
              <a:rPr lang="en-US" sz="2400" i="1" dirty="0"/>
              <a:t>n</a:t>
            </a:r>
            <a:r>
              <a:rPr lang="en-US" sz="2400" dirty="0"/>
              <a:t>-queen configurations. We can restrict the state space: Only one queen per column.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minimize the number of pairwise conflicts.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 is a possible local improvement strategy?</a:t>
            </a:r>
          </a:p>
          <a:p>
            <a:pPr lvl="1"/>
            <a:r>
              <a:rPr lang="en-US" sz="2000" dirty="0"/>
              <a:t>Move one queen within its column to reduce conflicts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D50DC9-14B1-43FA-9A09-B0020404B22B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8A79-43AA-4B6C-9B70-06F6787B8E0D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3" y="2895599"/>
                <a:ext cx="1447795" cy="1249363"/>
              </a:xfrm>
              <a:prstGeom prst="wedgeRectCallout">
                <a:avLst>
                  <a:gd name="adj1" fmla="val -68914"/>
                  <a:gd name="adj2" fmla="val -85797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3" y="2895599"/>
                <a:ext cx="1447795" cy="1249363"/>
              </a:xfrm>
              <a:prstGeom prst="wedgeRectCallout">
                <a:avLst>
                  <a:gd name="adj1" fmla="val -68914"/>
                  <a:gd name="adj2" fmla="val -85797"/>
                </a:avLst>
              </a:prstGeom>
              <a:blipFill>
                <a:blip r:embed="rId5"/>
                <a:stretch>
                  <a:fillRect r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pic>
        <p:nvPicPr>
          <p:cNvPr id="5" name="Picture 5" descr="8queens-succes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4206876"/>
            <a:ext cx="2438400" cy="2438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962400" y="4953000"/>
            <a:ext cx="4552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 </a:t>
            </a:r>
            <a:r>
              <a:rPr lang="en-US" dirty="0"/>
              <a:t>= 17 </a:t>
            </a:r>
          </a:p>
          <a:p>
            <a:r>
              <a:rPr lang="en-US" dirty="0"/>
              <a:t>best local improvement has h = 12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Note that there are many options, and we have to choose one!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496A3A4-B382-4590-BCD2-531E237CC10E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676400"/>
            <a:ext cx="7886700" cy="2500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Goal: </a:t>
            </a:r>
            <a:r>
              <a:rPr lang="en-US" sz="2400" dirty="0"/>
              <a:t>Put </a:t>
            </a:r>
            <a:r>
              <a:rPr lang="en-US" sz="2400" i="1" dirty="0"/>
              <a:t>n</a:t>
            </a:r>
            <a:r>
              <a:rPr lang="en-US" sz="2400" dirty="0"/>
              <a:t> queens on an </a:t>
            </a:r>
            <a:r>
              <a:rPr lang="en-US" sz="2400" i="1" dirty="0"/>
              <a:t>n </a:t>
            </a:r>
            <a:r>
              <a:rPr lang="en-US" sz="2400" i="1" dirty="0">
                <a:cs typeface="Arial" pitchFamily="34" charset="0"/>
              </a:rPr>
              <a:t>× </a:t>
            </a:r>
            <a:r>
              <a:rPr lang="en-US" sz="2400" i="1" dirty="0"/>
              <a:t>n</a:t>
            </a:r>
            <a:r>
              <a:rPr lang="en-US" sz="2400" dirty="0"/>
              <a:t> board with no two queens on the same row, column, or diagonal.
</a:t>
            </a:r>
            <a:r>
              <a:rPr lang="en-US" sz="2400" b="1" dirty="0"/>
              <a:t>State space: </a:t>
            </a:r>
            <a:r>
              <a:rPr lang="en-US" sz="2400" dirty="0"/>
              <a:t>all possible </a:t>
            </a:r>
            <a:r>
              <a:rPr lang="en-US" sz="2400" i="1" dirty="0"/>
              <a:t>n</a:t>
            </a:r>
            <a:r>
              <a:rPr lang="en-US" sz="2400" dirty="0"/>
              <a:t>-queen configurations. We can restrict the state space: Only one queen per column.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minimize the number of pairwise conflicts.</a:t>
            </a:r>
          </a:p>
          <a:p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What is a possible local improvement strategy?</a:t>
            </a:r>
          </a:p>
          <a:p>
            <a:pPr lvl="1"/>
            <a:r>
              <a:rPr lang="en-US" sz="2000" dirty="0"/>
              <a:t>Move one queen within its column to reduce conflicts</a:t>
            </a:r>
          </a:p>
        </p:txBody>
      </p: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</TotalTime>
  <Words>1689</Words>
  <Application>Microsoft Office PowerPoint</Application>
  <PresentationFormat>On-screen Show (4:3)</PresentationFormat>
  <Paragraphs>258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source sans pro</vt:lpstr>
      <vt:lpstr>Office Theme</vt:lpstr>
      <vt:lpstr>CS 5/7320 Artificial Intelligence  Local Search AIMA Chapters 4.1 &amp; 4.2 </vt:lpstr>
      <vt:lpstr>Recap: Uninformed Search/informed search</vt:lpstr>
      <vt:lpstr>Local search algorithms</vt:lpstr>
      <vt:lpstr>Example:  n-queens problem</vt:lpstr>
      <vt:lpstr>Example:  n-queens problem</vt:lpstr>
      <vt:lpstr>Example: Traveling salesman problem</vt:lpstr>
      <vt:lpstr>Hill-Climbing Search  aka Greedy Local Search</vt:lpstr>
      <vt:lpstr>Example: n-queens problem</vt:lpstr>
      <vt:lpstr>Example: n-queens problem</vt:lpstr>
      <vt:lpstr>Example: n-queens problem</vt:lpstr>
      <vt:lpstr>Example: Traveling Salesman Problem</vt:lpstr>
      <vt:lpstr>Example: Traveling Salesman Problem</vt:lpstr>
      <vt:lpstr>Hill-climbing search (= Greedy local search)</vt:lpstr>
      <vt:lpstr>Hill-climbing search</vt:lpstr>
      <vt:lpstr>The state space “landscape”</vt:lpstr>
      <vt:lpstr>Non-convex/convex Optimization Problems</vt:lpstr>
      <vt:lpstr>A Note on  Minimization vs. Maximization</vt:lpstr>
      <vt:lpstr>Simulated Annealing</vt:lpstr>
      <vt:lpstr>Simulated annealing</vt:lpstr>
      <vt:lpstr>Simulated annealing</vt:lpstr>
      <vt:lpstr>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Discretization of the continuous space </vt:lpstr>
      <vt:lpstr>Discretization of the continuous space </vt:lpstr>
      <vt:lpstr>Search in continuous  spaces: Gradient</vt:lpstr>
      <vt:lpstr>Search in continuous spaces: Empirical Gradient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Michael Hahsler</cp:lastModifiedBy>
  <cp:revision>22</cp:revision>
  <dcterms:created xsi:type="dcterms:W3CDTF">2021-02-13T00:06:29Z</dcterms:created>
  <dcterms:modified xsi:type="dcterms:W3CDTF">2021-09-27T18:33:48Z</dcterms:modified>
</cp:coreProperties>
</file>